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6.png" ContentType="image/png"/>
  <Override PartName="/ppt/media/image32.png" ContentType="image/png"/>
  <Override PartName="/ppt/media/image47.png" ContentType="image/png"/>
  <Override PartName="/ppt/media/image10.png" ContentType="image/png"/>
  <Override PartName="/ppt/media/image7.png" ContentType="image/png"/>
  <Override PartName="/ppt/media/image48.png" ContentType="image/png"/>
  <Override PartName="/ppt/media/image5.png" ContentType="image/png"/>
  <Override PartName="/ppt/media/image19.png" ContentType="image/png"/>
  <Override PartName="/ppt/media/image30.png" ContentType="image/png"/>
  <Override PartName="/ppt/media/image37.png" ContentType="image/png"/>
  <Override PartName="/ppt/media/image63.png" ContentType="image/png"/>
  <Override PartName="/ppt/media/image21.png" ContentType="image/png"/>
  <Override PartName="/ppt/media/image33.png" ContentType="image/png"/>
  <Override PartName="/ppt/media/image59.png" ContentType="image/png"/>
  <Override PartName="/ppt/media/image38.png" ContentType="image/png"/>
  <Override PartName="/ppt/media/image43.png" ContentType="image/png"/>
  <Override PartName="/ppt/media/image62.png" ContentType="image/png"/>
  <Override PartName="/ppt/media/image36.png" ContentType="image/png"/>
  <Override PartName="/ppt/media/image45.png" ContentType="image/png"/>
  <Override PartName="/ppt/media/image60.png" ContentType="image/png"/>
  <Override PartName="/ppt/media/image61.png" ContentType="image/png"/>
  <Override PartName="/ppt/media/image1.png" ContentType="image/png"/>
  <Override PartName="/ppt/media/image6.png" ContentType="image/png"/>
  <Override PartName="/ppt/media/image28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55.png" ContentType="image/png"/>
  <Override PartName="/ppt/media/image24.png" ContentType="image/png"/>
  <Override PartName="/ppt/media/image22.png" ContentType="image/png"/>
  <Override PartName="/ppt/media/image39.png" ContentType="image/png"/>
  <Override PartName="/ppt/media/image58.png" ContentType="image/png"/>
  <Override PartName="/ppt/media/image3.png" ContentType="image/png"/>
  <Override PartName="/ppt/media/image57.png" ContentType="image/png"/>
  <Override PartName="/ppt/media/image23.png" ContentType="image/png"/>
  <Override PartName="/ppt/media/image54.png" ContentType="image/png"/>
  <Override PartName="/ppt/media/image34.png" ContentType="image/png"/>
  <Override PartName="/ppt/media/image17.png" ContentType="image/png"/>
  <Override PartName="/ppt/media/image2.png" ContentType="image/png"/>
  <Override PartName="/ppt/media/image25.png" ContentType="image/png"/>
  <Override PartName="/ppt/media/image8.png" ContentType="image/png"/>
  <Override PartName="/ppt/media/image53.png" ContentType="image/png"/>
  <Override PartName="/ppt/media/image20.png" ContentType="image/png"/>
  <Override PartName="/ppt/media/image52.png" ContentType="image/png"/>
  <Override PartName="/ppt/media/image35.png" ContentType="image/png"/>
  <Override PartName="/ppt/media/image14.png" ContentType="image/png"/>
  <Override PartName="/ppt/media/image12.png" ContentType="image/png"/>
  <Override PartName="/ppt/media/image49.png" ContentType="image/png"/>
  <Override PartName="/ppt/media/image41.png" ContentType="image/png"/>
  <Override PartName="/ppt/media/image16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40.png" ContentType="image/png"/>
  <Override PartName="/ppt/media/image15.png" ContentType="image/png"/>
  <Override PartName="/ppt/media/image13.png" ContentType="image/png"/>
  <Override PartName="/ppt/media/image11.png" ContentType="image/png"/>
  <Override PartName="/ppt/media/image31.png" ContentType="image/png"/>
  <Override PartName="/ppt/media/image42.png" ContentType="image/png"/>
  <Override PartName="/ppt/media/image44.png" ContentType="image/png"/>
  <Override PartName="/ppt/media/image46.png" ContentType="image/png"/>
  <Override PartName="/ppt/media/image50.png" ContentType="image/png"/>
  <Override PartName="/ppt/media/image51.png" ContentType="image/png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7EB91E3-F72B-4F33-9856-211FB6077AA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ACDF657-ED81-4C4A-BF28-366F6840EAAE}" type="slidenum">
              <a: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23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dt" idx="1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3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8A0D4D-CC47-40E1-BDA1-A24C7094826E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0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1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2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3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4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5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6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7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8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9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0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1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2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3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4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5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6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7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8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9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0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1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2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3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4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5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6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7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8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9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815400" y="1535040"/>
            <a:ext cx="518040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815400" y="2174760"/>
            <a:ext cx="518040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18256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18256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dt" idx="28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ftr" idx="29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sldNum" idx="30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E4F0CF-2651-42AA-A591-D3AE7BE2901F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PlaceHolder 8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9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0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1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2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3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4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5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6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7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8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9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0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1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2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3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4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5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6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7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8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9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0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1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2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3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4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5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6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7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8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dt" idx="31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ftr" idx="32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sldNum" idx="33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EC7628-4079-4DA3-8F94-F3CF1D9F0CA3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0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1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2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3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4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5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6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7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8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9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0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2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3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4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5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6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7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8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9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0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1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2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3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4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5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6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2880"/>
            <a:ext cx="4010400" cy="116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480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400" cy="46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6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501086-F639-4F98-A7A0-138A4EAC59CA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4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5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7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8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9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0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1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2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3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4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5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6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7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8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9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0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1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2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3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4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5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6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7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8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9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0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1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2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3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15400" y="4800600"/>
            <a:ext cx="1056060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15400" y="612720"/>
            <a:ext cx="1056060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15400" y="5367240"/>
            <a:ext cx="10560600" cy="80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7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 idx="9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C64E1F-621F-437B-BED7-7EB676808212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1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2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3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4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5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6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7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8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9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0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1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2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3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4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5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6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7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8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9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0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1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2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3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4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5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6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7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8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9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0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1" name="Shape 1058"/>
          <p:cNvSpPr/>
          <p:nvPr/>
        </p:nvSpPr>
        <p:spPr>
          <a:xfrm>
            <a:off x="8220960" y="0"/>
            <a:ext cx="3970440" cy="6856920"/>
          </a:xfrm>
          <a:custGeom>
            <a:avLst/>
            <a:gdLst>
              <a:gd name="textAreaLeft" fmla="*/ 0 w 3970440"/>
              <a:gd name="textAreaRight" fmla="*/ 3971160 w 3970440"/>
              <a:gd name="textAreaTop" fmla="*/ 0 h 6856920"/>
              <a:gd name="textAreaBottom" fmla="*/ 6857640 h 68569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3874" y="0"/>
                </a:moveTo>
                <a:lnTo>
                  <a:pt x="3874" y="19794"/>
                </a:lnTo>
                <a:lnTo>
                  <a:pt x="3874" y="19794"/>
                </a:lnTo>
                <a:cubicBezTo>
                  <a:pt x="3874" y="19794"/>
                  <a:pt x="3932" y="19794"/>
                  <a:pt x="3932" y="19794"/>
                </a:cubicBezTo>
                <a:lnTo>
                  <a:pt x="3932" y="19794"/>
                </a:lnTo>
                <a:cubicBezTo>
                  <a:pt x="1759" y="19794"/>
                  <a:pt x="0" y="20605"/>
                  <a:pt x="0" y="21600"/>
                </a:cubicBezTo>
                <a:lnTo>
                  <a:pt x="0" y="21600"/>
                </a:lnTo>
                <a:cubicBezTo>
                  <a:pt x="0" y="22594"/>
                  <a:pt x="1759" y="23405"/>
                  <a:pt x="3932" y="23405"/>
                </a:cubicBezTo>
                <a:lnTo>
                  <a:pt x="3932" y="23405"/>
                </a:lnTo>
                <a:cubicBezTo>
                  <a:pt x="3932" y="23405"/>
                  <a:pt x="3874" y="23405"/>
                  <a:pt x="3874" y="23405"/>
                </a:cubicBezTo>
                <a:lnTo>
                  <a:pt x="3874" y="43200"/>
                </a:lnTo>
                <a:lnTo>
                  <a:pt x="43200" y="43200"/>
                </a:lnTo>
                <a:lnTo>
                  <a:pt x="43200" y="0"/>
                </a:lnTo>
                <a:lnTo>
                  <a:pt x="387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2" name="Shape 1102"/>
          <p:cNvSpPr/>
          <p:nvPr/>
        </p:nvSpPr>
        <p:spPr>
          <a:xfrm>
            <a:off x="8400240" y="3356640"/>
            <a:ext cx="189720" cy="144360"/>
          </a:xfrm>
          <a:custGeom>
            <a:avLst/>
            <a:gdLst>
              <a:gd name="textAreaLeft" fmla="*/ 0 w 189720"/>
              <a:gd name="textAreaRight" fmla="*/ 190440 w 189720"/>
              <a:gd name="textAreaTop" fmla="*/ 0 h 144360"/>
              <a:gd name="textAreaBottom" fmla="*/ 145080 h 144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0"/>
                </a:moveTo>
                <a:lnTo>
                  <a:pt x="43200" y="43200"/>
                </a:lnTo>
                <a:lnTo>
                  <a:pt x="0" y="21623"/>
                </a:lnTo>
                <a:lnTo>
                  <a:pt x="43200" y="0"/>
                </a:lnTo>
              </a:path>
            </a:pathLst>
          </a:custGeom>
          <a:solidFill>
            <a:srgbClr val="ffffff"/>
          </a:solidFill>
          <a:ln cap="rnd" w="9524">
            <a:solidFill>
              <a:srgbClr val="000000"/>
            </a:solidFill>
            <a:beve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520" cy="165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dt" idx="10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sldNum" idx="12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B5AB0E-20A6-451C-99D4-BABA1E74343C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49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0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1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2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3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4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5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6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7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8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9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0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1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2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3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4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5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6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7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8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9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0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1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2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3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4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5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6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7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8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13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15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DC4FD2-7F98-4903-8C54-EDC5018E6294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5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6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7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8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9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0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1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2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3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4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5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6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7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8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9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0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1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2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3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4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5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6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7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8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9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0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1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2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3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4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839080" y="274680"/>
            <a:ext cx="2742480" cy="58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274680"/>
            <a:ext cx="8025840" cy="58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16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sldNum" idx="18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A306F4-7FF1-4201-9244-A222AD7DB69F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1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2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3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4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5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6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7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8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9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0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1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2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3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4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5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6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7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8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9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0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1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2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3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4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5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6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7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8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9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0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 idx="19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sldNum" idx="21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7CA718-7E92-4BD8-A6B3-B45A3C4593E1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7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8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59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0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1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2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3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4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5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6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7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8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9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0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1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2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3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4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5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6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7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8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9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0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1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2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3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4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5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6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60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trike="noStrike" u="none" cap="all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60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22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23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sldNum" idx="24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C68E43-CD2C-4E2C-9A98-6A1E37274C76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1100"/>
          <p:cNvSpPr/>
          <p:nvPr/>
        </p:nvSpPr>
        <p:spPr>
          <a:xfrm>
            <a:off x="3600" y="360"/>
            <a:ext cx="12183840" cy="6856920"/>
          </a:xfrm>
          <a:custGeom>
            <a:avLst/>
            <a:gdLst>
              <a:gd name="textAreaLeft" fmla="*/ 0 w 12183840"/>
              <a:gd name="textAreaRight" fmla="*/ 12184560 w 12183840"/>
              <a:gd name="textAreaTop" fmla="*/ 0 h 6856920"/>
              <a:gd name="textAreaBottom" fmla="*/ 6857640 h 6856920"/>
              <a:gd name="GluePoint1X" fmla="*/ 43174 w 43174"/>
              <a:gd name="GluePoint1Y" fmla="*/ 43200 h 43200"/>
              <a:gd name="GluePoint2X" fmla="*/ 43174 w 43174"/>
              <a:gd name="GluePoint2Y" fmla="*/ 0 h 43200"/>
              <a:gd name="GluePoint3X" fmla="*/ 0 w 43174"/>
              <a:gd name="GluePoint3Y" fmla="*/ 0 h 43200"/>
              <a:gd name="GluePoint4X" fmla="*/ 0 w 43174"/>
              <a:gd name="GluePoint4Y" fmla="*/ 43200 h 43200"/>
              <a:gd name="GluePoint5X" fmla="*/ 43174 w 43174"/>
              <a:gd name="GluePoint5Y" fmla="*/ 43200 h 43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stroke="0" w="43174" h="4320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3" name="Shape 1103"/>
          <p:cNvSpPr/>
          <p:nvPr/>
        </p:nvSpPr>
        <p:spPr>
          <a:xfrm>
            <a:off x="183240" y="101880"/>
            <a:ext cx="7788960" cy="5857200"/>
          </a:xfrm>
          <a:custGeom>
            <a:avLst/>
            <a:gdLst>
              <a:gd name="textAreaLeft" fmla="*/ 0 w 7788960"/>
              <a:gd name="textAreaRight" fmla="*/ 7789680 w 7788960"/>
              <a:gd name="textAreaTop" fmla="*/ 0 h 5857200"/>
              <a:gd name="textAreaBottom" fmla="*/ 5857920 h 5857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4" name="Shape 1104"/>
          <p:cNvSpPr/>
          <p:nvPr/>
        </p:nvSpPr>
        <p:spPr>
          <a:xfrm>
            <a:off x="244800" y="130320"/>
            <a:ext cx="7609680" cy="5722560"/>
          </a:xfrm>
          <a:custGeom>
            <a:avLst/>
            <a:gdLst>
              <a:gd name="textAreaLeft" fmla="*/ 0 w 7609680"/>
              <a:gd name="textAreaRight" fmla="*/ 7610400 w 7609680"/>
              <a:gd name="textAreaTop" fmla="*/ 0 h 5722560"/>
              <a:gd name="textAreaBottom" fmla="*/ 5723280 h 5722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5" name="Shape 1105"/>
          <p:cNvSpPr/>
          <p:nvPr/>
        </p:nvSpPr>
        <p:spPr>
          <a:xfrm>
            <a:off x="306360" y="159120"/>
            <a:ext cx="7431120" cy="5588280"/>
          </a:xfrm>
          <a:custGeom>
            <a:avLst/>
            <a:gdLst>
              <a:gd name="textAreaLeft" fmla="*/ 0 w 7431120"/>
              <a:gd name="textAreaRight" fmla="*/ 7431840 w 7431120"/>
              <a:gd name="textAreaTop" fmla="*/ 0 h 5588280"/>
              <a:gd name="textAreaBottom" fmla="*/ 5589000 h 55882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6" name="Shape 1106"/>
          <p:cNvSpPr/>
          <p:nvPr/>
        </p:nvSpPr>
        <p:spPr>
          <a:xfrm>
            <a:off x="367920" y="187920"/>
            <a:ext cx="7252200" cy="5453640"/>
          </a:xfrm>
          <a:custGeom>
            <a:avLst/>
            <a:gdLst>
              <a:gd name="textAreaLeft" fmla="*/ 0 w 7252200"/>
              <a:gd name="textAreaRight" fmla="*/ 7252920 w 7252200"/>
              <a:gd name="textAreaTop" fmla="*/ 0 h 5453640"/>
              <a:gd name="textAreaBottom" fmla="*/ 5454360 h 54536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7" name="Shape 1107"/>
          <p:cNvSpPr/>
          <p:nvPr/>
        </p:nvSpPr>
        <p:spPr>
          <a:xfrm>
            <a:off x="429480" y="216360"/>
            <a:ext cx="7073640" cy="5319360"/>
          </a:xfrm>
          <a:custGeom>
            <a:avLst/>
            <a:gdLst>
              <a:gd name="textAreaLeft" fmla="*/ 0 w 7073640"/>
              <a:gd name="textAreaRight" fmla="*/ 7074360 w 7073640"/>
              <a:gd name="textAreaTop" fmla="*/ 0 h 5319360"/>
              <a:gd name="textAreaBottom" fmla="*/ 5320080 h 5319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8" name="Shape 1108"/>
          <p:cNvSpPr/>
          <p:nvPr/>
        </p:nvSpPr>
        <p:spPr>
          <a:xfrm>
            <a:off x="491400" y="245160"/>
            <a:ext cx="6894360" cy="5184720"/>
          </a:xfrm>
          <a:custGeom>
            <a:avLst/>
            <a:gdLst>
              <a:gd name="textAreaLeft" fmla="*/ 0 w 6894360"/>
              <a:gd name="textAreaRight" fmla="*/ 6895080 w 6894360"/>
              <a:gd name="textAreaTop" fmla="*/ 0 h 5184720"/>
              <a:gd name="textAreaBottom" fmla="*/ 5185440 h 51847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9" name="Shape 1109"/>
          <p:cNvSpPr/>
          <p:nvPr/>
        </p:nvSpPr>
        <p:spPr>
          <a:xfrm>
            <a:off x="552960" y="273960"/>
            <a:ext cx="6715440" cy="5050080"/>
          </a:xfrm>
          <a:custGeom>
            <a:avLst/>
            <a:gdLst>
              <a:gd name="textAreaLeft" fmla="*/ 0 w 6715440"/>
              <a:gd name="textAreaRight" fmla="*/ 6716160 w 6715440"/>
              <a:gd name="textAreaTop" fmla="*/ 0 h 5050080"/>
              <a:gd name="textAreaBottom" fmla="*/ 5050800 h 5050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0" name="Shape 1110"/>
          <p:cNvSpPr/>
          <p:nvPr/>
        </p:nvSpPr>
        <p:spPr>
          <a:xfrm>
            <a:off x="614520" y="302400"/>
            <a:ext cx="6536520" cy="4915440"/>
          </a:xfrm>
          <a:custGeom>
            <a:avLst/>
            <a:gdLst>
              <a:gd name="textAreaLeft" fmla="*/ 0 w 6536520"/>
              <a:gd name="textAreaRight" fmla="*/ 6537240 w 6536520"/>
              <a:gd name="textAreaTop" fmla="*/ 0 h 4915440"/>
              <a:gd name="textAreaBottom" fmla="*/ 4916160 h 49154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1" name="Shape 1111"/>
          <p:cNvSpPr/>
          <p:nvPr/>
        </p:nvSpPr>
        <p:spPr>
          <a:xfrm>
            <a:off x="676080" y="331200"/>
            <a:ext cx="6357600" cy="4780800"/>
          </a:xfrm>
          <a:custGeom>
            <a:avLst/>
            <a:gdLst>
              <a:gd name="textAreaLeft" fmla="*/ 0 w 6357600"/>
              <a:gd name="textAreaRight" fmla="*/ 6358320 w 6357600"/>
              <a:gd name="textAreaTop" fmla="*/ 0 h 4780800"/>
              <a:gd name="textAreaBottom" fmla="*/ 4781520 h 4780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2" name="Shape 1112"/>
          <p:cNvSpPr/>
          <p:nvPr/>
        </p:nvSpPr>
        <p:spPr>
          <a:xfrm>
            <a:off x="737640" y="360000"/>
            <a:ext cx="6178680" cy="4646160"/>
          </a:xfrm>
          <a:custGeom>
            <a:avLst/>
            <a:gdLst>
              <a:gd name="textAreaLeft" fmla="*/ 0 w 6178680"/>
              <a:gd name="textAreaRight" fmla="*/ 6179400 w 6178680"/>
              <a:gd name="textAreaTop" fmla="*/ 0 h 4646160"/>
              <a:gd name="textAreaBottom" fmla="*/ 4646880 h 46461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3" name="Shape 1113"/>
          <p:cNvSpPr/>
          <p:nvPr/>
        </p:nvSpPr>
        <p:spPr>
          <a:xfrm>
            <a:off x="799200" y="388440"/>
            <a:ext cx="5999760" cy="4511880"/>
          </a:xfrm>
          <a:custGeom>
            <a:avLst/>
            <a:gdLst>
              <a:gd name="textAreaLeft" fmla="*/ 0 w 5999760"/>
              <a:gd name="textAreaRight" fmla="*/ 6000480 w 5999760"/>
              <a:gd name="textAreaTop" fmla="*/ 0 h 4511880"/>
              <a:gd name="textAreaBottom" fmla="*/ 4512600 h 45118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4" name="Shape 1114"/>
          <p:cNvSpPr/>
          <p:nvPr/>
        </p:nvSpPr>
        <p:spPr>
          <a:xfrm>
            <a:off x="860760" y="417240"/>
            <a:ext cx="5820840" cy="4377240"/>
          </a:xfrm>
          <a:custGeom>
            <a:avLst/>
            <a:gdLst>
              <a:gd name="textAreaLeft" fmla="*/ 0 w 5820840"/>
              <a:gd name="textAreaRight" fmla="*/ 5821560 w 5820840"/>
              <a:gd name="textAreaTop" fmla="*/ 0 h 4377240"/>
              <a:gd name="textAreaBottom" fmla="*/ 4377960 h 43772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5" name="Shape 1115"/>
          <p:cNvSpPr/>
          <p:nvPr/>
        </p:nvSpPr>
        <p:spPr>
          <a:xfrm>
            <a:off x="922680" y="446040"/>
            <a:ext cx="5641920" cy="4242960"/>
          </a:xfrm>
          <a:custGeom>
            <a:avLst/>
            <a:gdLst>
              <a:gd name="textAreaLeft" fmla="*/ 0 w 5641920"/>
              <a:gd name="textAreaRight" fmla="*/ 5642640 w 5641920"/>
              <a:gd name="textAreaTop" fmla="*/ 0 h 4242960"/>
              <a:gd name="textAreaBottom" fmla="*/ 4243680 h 4242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6" name="Shape 1116"/>
          <p:cNvSpPr/>
          <p:nvPr/>
        </p:nvSpPr>
        <p:spPr>
          <a:xfrm>
            <a:off x="984240" y="474480"/>
            <a:ext cx="5463000" cy="4108320"/>
          </a:xfrm>
          <a:custGeom>
            <a:avLst/>
            <a:gdLst>
              <a:gd name="textAreaLeft" fmla="*/ 0 w 5463000"/>
              <a:gd name="textAreaRight" fmla="*/ 5463720 w 5463000"/>
              <a:gd name="textAreaTop" fmla="*/ 0 h 4108320"/>
              <a:gd name="textAreaBottom" fmla="*/ 4109040 h 410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7" name="Shape 1117"/>
          <p:cNvSpPr/>
          <p:nvPr/>
        </p:nvSpPr>
        <p:spPr>
          <a:xfrm>
            <a:off x="1045800" y="503280"/>
            <a:ext cx="5284080" cy="3973680"/>
          </a:xfrm>
          <a:custGeom>
            <a:avLst/>
            <a:gdLst>
              <a:gd name="textAreaLeft" fmla="*/ 0 w 5284080"/>
              <a:gd name="textAreaRight" fmla="*/ 5284800 w 5284080"/>
              <a:gd name="textAreaTop" fmla="*/ 0 h 3973680"/>
              <a:gd name="textAreaBottom" fmla="*/ 3974400 h 39736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4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8" name="Shape 1118"/>
          <p:cNvSpPr/>
          <p:nvPr/>
        </p:nvSpPr>
        <p:spPr>
          <a:xfrm>
            <a:off x="1107360" y="532080"/>
            <a:ext cx="5105160" cy="3839040"/>
          </a:xfrm>
          <a:custGeom>
            <a:avLst/>
            <a:gdLst>
              <a:gd name="textAreaLeft" fmla="*/ 0 w 5105160"/>
              <a:gd name="textAreaRight" fmla="*/ 5105880 w 5105160"/>
              <a:gd name="textAreaTop" fmla="*/ 0 h 3839040"/>
              <a:gd name="textAreaBottom" fmla="*/ 3839760 h 3839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9" name="Shape 1119"/>
          <p:cNvSpPr/>
          <p:nvPr/>
        </p:nvSpPr>
        <p:spPr>
          <a:xfrm>
            <a:off x="1168920" y="560520"/>
            <a:ext cx="4926240" cy="3704400"/>
          </a:xfrm>
          <a:custGeom>
            <a:avLst/>
            <a:gdLst>
              <a:gd name="textAreaLeft" fmla="*/ 0 w 4926240"/>
              <a:gd name="textAreaRight" fmla="*/ 4926960 w 4926240"/>
              <a:gd name="textAreaTop" fmla="*/ 0 h 3704400"/>
              <a:gd name="textAreaBottom" fmla="*/ 3705120 h 370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0" name="Shape 1120"/>
          <p:cNvSpPr/>
          <p:nvPr/>
        </p:nvSpPr>
        <p:spPr>
          <a:xfrm>
            <a:off x="2023200" y="5083200"/>
            <a:ext cx="1181160" cy="888120"/>
          </a:xfrm>
          <a:custGeom>
            <a:avLst/>
            <a:gdLst>
              <a:gd name="textAreaLeft" fmla="*/ 0 w 1181160"/>
              <a:gd name="textAreaRight" fmla="*/ 1181880 w 1181160"/>
              <a:gd name="textAreaTop" fmla="*/ 0 h 888120"/>
              <a:gd name="textAreaBottom" fmla="*/ 888840 h 8881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2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1" name="Shape 1121"/>
          <p:cNvSpPr/>
          <p:nvPr/>
        </p:nvSpPr>
        <p:spPr>
          <a:xfrm>
            <a:off x="2850840" y="4515840"/>
            <a:ext cx="1868400" cy="1405080"/>
          </a:xfrm>
          <a:custGeom>
            <a:avLst/>
            <a:gdLst>
              <a:gd name="textAreaLeft" fmla="*/ 0 w 1868400"/>
              <a:gd name="textAreaRight" fmla="*/ 1869120 w 1868400"/>
              <a:gd name="textAreaTop" fmla="*/ 0 h 1405080"/>
              <a:gd name="textAreaBottom" fmla="*/ 1405800 h 140508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2" name="Shape 1124"/>
          <p:cNvSpPr/>
          <p:nvPr/>
        </p:nvSpPr>
        <p:spPr>
          <a:xfrm>
            <a:off x="3037680" y="4457880"/>
            <a:ext cx="835200" cy="628200"/>
          </a:xfrm>
          <a:custGeom>
            <a:avLst/>
            <a:gdLst>
              <a:gd name="textAreaLeft" fmla="*/ 0 w 835200"/>
              <a:gd name="textAreaRight" fmla="*/ 835920 w 835200"/>
              <a:gd name="textAreaTop" fmla="*/ 0 h 628200"/>
              <a:gd name="textAreaBottom" fmla="*/ 628920 h 628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3" name="Shape 1125"/>
          <p:cNvSpPr/>
          <p:nvPr/>
        </p:nvSpPr>
        <p:spPr>
          <a:xfrm>
            <a:off x="1015920" y="4613040"/>
            <a:ext cx="685080" cy="514800"/>
          </a:xfrm>
          <a:custGeom>
            <a:avLst/>
            <a:gdLst>
              <a:gd name="textAreaLeft" fmla="*/ 0 w 685080"/>
              <a:gd name="textAreaRight" fmla="*/ 685800 w 685080"/>
              <a:gd name="textAreaTop" fmla="*/ 0 h 514800"/>
              <a:gd name="textAreaBottom" fmla="*/ 515520 h 5148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4" name="Shape 1138"/>
          <p:cNvSpPr/>
          <p:nvPr/>
        </p:nvSpPr>
        <p:spPr>
          <a:xfrm>
            <a:off x="2311560" y="4372920"/>
            <a:ext cx="795600" cy="598320"/>
          </a:xfrm>
          <a:custGeom>
            <a:avLst/>
            <a:gdLst>
              <a:gd name="textAreaLeft" fmla="*/ 0 w 795600"/>
              <a:gd name="textAreaRight" fmla="*/ 796320 w 795600"/>
              <a:gd name="textAreaTop" fmla="*/ 0 h 598320"/>
              <a:gd name="textAreaBottom" fmla="*/ 599040 h 598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5" name="Shape 1139"/>
          <p:cNvSpPr/>
          <p:nvPr/>
        </p:nvSpPr>
        <p:spPr>
          <a:xfrm>
            <a:off x="1648440" y="4728960"/>
            <a:ext cx="754920" cy="567360"/>
          </a:xfrm>
          <a:custGeom>
            <a:avLst/>
            <a:gdLst>
              <a:gd name="textAreaLeft" fmla="*/ 0 w 754920"/>
              <a:gd name="textAreaRight" fmla="*/ 755640 w 754920"/>
              <a:gd name="textAreaTop" fmla="*/ 0 h 567360"/>
              <a:gd name="textAreaBottom" fmla="*/ 568080 h 5673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6" name="Shape 1140"/>
          <p:cNvSpPr/>
          <p:nvPr/>
        </p:nvSpPr>
        <p:spPr>
          <a:xfrm>
            <a:off x="1506600" y="5387040"/>
            <a:ext cx="752400" cy="565560"/>
          </a:xfrm>
          <a:custGeom>
            <a:avLst/>
            <a:gdLst>
              <a:gd name="textAreaLeft" fmla="*/ 0 w 752400"/>
              <a:gd name="textAreaRight" fmla="*/ 753120 w 752400"/>
              <a:gd name="textAreaTop" fmla="*/ 0 h 565560"/>
              <a:gd name="textAreaBottom" fmla="*/ 566280 h 5655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3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7" name="Shape 1141"/>
          <p:cNvSpPr/>
          <p:nvPr/>
        </p:nvSpPr>
        <p:spPr>
          <a:xfrm>
            <a:off x="2370240" y="5855040"/>
            <a:ext cx="892800" cy="671040"/>
          </a:xfrm>
          <a:custGeom>
            <a:avLst/>
            <a:gdLst>
              <a:gd name="textAreaLeft" fmla="*/ 0 w 892800"/>
              <a:gd name="textAreaRight" fmla="*/ 893520 w 892800"/>
              <a:gd name="textAreaTop" fmla="*/ 0 h 671040"/>
              <a:gd name="textAreaBottom" fmla="*/ 671760 h 67104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8" name="Shape 1142"/>
          <p:cNvSpPr/>
          <p:nvPr/>
        </p:nvSpPr>
        <p:spPr>
          <a:xfrm>
            <a:off x="2242080" y="6244560"/>
            <a:ext cx="687600" cy="516960"/>
          </a:xfrm>
          <a:custGeom>
            <a:avLst/>
            <a:gdLst>
              <a:gd name="textAreaLeft" fmla="*/ 0 w 687600"/>
              <a:gd name="textAreaRight" fmla="*/ 688320 w 687600"/>
              <a:gd name="textAreaTop" fmla="*/ 0 h 516960"/>
              <a:gd name="textAreaBottom" fmla="*/ 517680 h 51696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9" name="Shape 1143"/>
          <p:cNvSpPr/>
          <p:nvPr/>
        </p:nvSpPr>
        <p:spPr>
          <a:xfrm>
            <a:off x="3596760" y="5964840"/>
            <a:ext cx="725760" cy="545400"/>
          </a:xfrm>
          <a:custGeom>
            <a:avLst/>
            <a:gdLst>
              <a:gd name="textAreaLeft" fmla="*/ 0 w 725760"/>
              <a:gd name="textAreaRight" fmla="*/ 726480 w 725760"/>
              <a:gd name="textAreaTop" fmla="*/ 0 h 545400"/>
              <a:gd name="textAreaBottom" fmla="*/ 546120 h 545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0" name="Shape 1144"/>
          <p:cNvSpPr/>
          <p:nvPr/>
        </p:nvSpPr>
        <p:spPr>
          <a:xfrm>
            <a:off x="3037680" y="5578560"/>
            <a:ext cx="977040" cy="734400"/>
          </a:xfrm>
          <a:custGeom>
            <a:avLst/>
            <a:gdLst>
              <a:gd name="textAreaLeft" fmla="*/ 0 w 977040"/>
              <a:gd name="textAreaRight" fmla="*/ 977760 w 977040"/>
              <a:gd name="textAreaTop" fmla="*/ 0 h 734400"/>
              <a:gd name="textAreaBottom" fmla="*/ 735120 h 7344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1" name="Shape 1147"/>
          <p:cNvSpPr/>
          <p:nvPr/>
        </p:nvSpPr>
        <p:spPr>
          <a:xfrm>
            <a:off x="2609640" y="36720"/>
            <a:ext cx="751680" cy="565200"/>
          </a:xfrm>
          <a:custGeom>
            <a:avLst/>
            <a:gdLst>
              <a:gd name="textAreaLeft" fmla="*/ 0 w 751680"/>
              <a:gd name="textAreaRight" fmla="*/ 752400 w 751680"/>
              <a:gd name="textAreaTop" fmla="*/ 0 h 565200"/>
              <a:gd name="textAreaBottom" fmla="*/ 565920 h 56520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5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2" name="Shape 1148"/>
          <p:cNvSpPr/>
          <p:nvPr/>
        </p:nvSpPr>
        <p:spPr>
          <a:xfrm>
            <a:off x="2272320" y="35640"/>
            <a:ext cx="748080" cy="562320"/>
          </a:xfrm>
          <a:custGeom>
            <a:avLst/>
            <a:gdLst>
              <a:gd name="textAreaLeft" fmla="*/ 0 w 748080"/>
              <a:gd name="textAreaRight" fmla="*/ 748800 w 748080"/>
              <a:gd name="textAreaTop" fmla="*/ 0 h 562320"/>
              <a:gd name="textAreaBottom" fmla="*/ 563040 h 562320"/>
            </a:gdLst>
            <a:ahLst/>
            <a:cxnLst/>
            <a:rect l="textAreaLeft" t="textAreaTop" r="textAreaRight" b="textAreaBottom"/>
            <a:pathLst>
              <a:path stroke="0" w="43200" h="4320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000"/>
            </a:srgbClr>
          </a:solidFill>
          <a:ln w="952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buClr>
                <a:srgbClr val="28374a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dt" idx="25"/>
          </p:nvPr>
        </p:nvSpPr>
        <p:spPr>
          <a:xfrm>
            <a:off x="81540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ftr" idx="26"/>
          </p:nvPr>
        </p:nvSpPr>
        <p:spPr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sldNum" idx="27"/>
          </p:nvPr>
        </p:nvSpPr>
        <p:spPr>
          <a:xfrm>
            <a:off x="8592120" y="6356520"/>
            <a:ext cx="27835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EAAC3F-7D3E-4CDF-9435-BA013948E4B3}" type="slidenum">
              <a:rPr b="0" lang="ru-RU" sz="1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23520" y="2568960"/>
            <a:ext cx="7382520" cy="1653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Система аренды электросамокатов и велосипедов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8881560" y="2597760"/>
            <a:ext cx="2974320" cy="166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Выполнил: 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М.С. Селиванов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Преподаватель: 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О.</a:t>
            </a:r>
            <a:r>
              <a:rPr b="1" lang="ru-RU" sz="20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А. Рослова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87680" y="8676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Консольный интерфейс: Простота и эффективность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1512720" y="1169640"/>
            <a:ext cx="29707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6811200" y="1229760"/>
            <a:ext cx="39513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Второстепенные возможности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431280" y="1595880"/>
            <a:ext cx="5133240" cy="351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5855400" y="1613160"/>
            <a:ext cx="5802840" cy="181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5964840" y="3581640"/>
            <a:ext cx="5742720" cy="203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4"/>
          <a:stretch/>
        </p:blipFill>
        <p:spPr>
          <a:xfrm>
            <a:off x="389880" y="5189040"/>
            <a:ext cx="5216040" cy="151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6095880" y="5763240"/>
            <a:ext cx="5337360" cy="94428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Преимущества подхода: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Быстрая работа даже на слабых компьютерах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Минимальные требования к инфраструктуре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+</a:t>
            </a:r>
            <a:r>
              <a:rPr b="0" lang="ru-RU" sz="1400" strike="noStrike" u="none">
                <a:solidFill>
                  <a:srgbClr val="28374a"/>
                </a:solidFill>
                <a:effectLst/>
                <a:uFillTx/>
                <a:latin typeface="Comic Sans MS"/>
                <a:ea typeface="Comic Sans MS"/>
              </a:rPr>
              <a:t> Простота поддержки и модификации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2320560" y="2448000"/>
            <a:ext cx="7971840" cy="243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5754600" y="1533600"/>
            <a:ext cx="2790000" cy="91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8" name=""/>
          <p:cNvSpPr/>
          <p:nvPr/>
        </p:nvSpPr>
        <p:spPr>
          <a:xfrm>
            <a:off x="1380240" y="1624680"/>
            <a:ext cx="4025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Сначала нужно зарегистрироваться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258120" y="5477040"/>
            <a:ext cx="6523920" cy="76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0" name=""/>
          <p:cNvSpPr/>
          <p:nvPr/>
        </p:nvSpPr>
        <p:spPr>
          <a:xfrm>
            <a:off x="560160" y="5110920"/>
            <a:ext cx="8623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 случае неудачи ввода, приложение оповестит пользователя об проблеме.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4"/>
          <a:stretch/>
        </p:blipFill>
        <p:spPr>
          <a:xfrm>
            <a:off x="6965280" y="5477040"/>
            <a:ext cx="4523760" cy="12279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1380240" y="1624680"/>
            <a:ext cx="3342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Далее нужно добавить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134720" y="2450880"/>
            <a:ext cx="2790000" cy="8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46840" y="3499920"/>
            <a:ext cx="3965760" cy="239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738720" y="6003720"/>
            <a:ext cx="33512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Выбираем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: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8090280" y="3589200"/>
            <a:ext cx="3563640" cy="47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4"/>
          <a:stretch/>
        </p:blipFill>
        <p:spPr>
          <a:xfrm>
            <a:off x="4723200" y="2123280"/>
            <a:ext cx="6733440" cy="120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"/>
          <p:cNvSpPr/>
          <p:nvPr/>
        </p:nvSpPr>
        <p:spPr>
          <a:xfrm>
            <a:off x="4991040" y="1624680"/>
            <a:ext cx="37695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Заполняем данными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5242680" y="3696840"/>
            <a:ext cx="3782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неверно ввели, то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5"/>
          <a:stretch/>
        </p:blipFill>
        <p:spPr>
          <a:xfrm>
            <a:off x="6221160" y="5243760"/>
            <a:ext cx="3485520" cy="94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2" name=""/>
          <p:cNvSpPr/>
          <p:nvPr/>
        </p:nvSpPr>
        <p:spPr>
          <a:xfrm>
            <a:off x="6528600" y="4818240"/>
            <a:ext cx="27118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Иначе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611280" y="1624680"/>
            <a:ext cx="3374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Раз мы добавили транспорт, то можно и посмотреть на весь автопарк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406800" y="2639160"/>
            <a:ext cx="3485520" cy="257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5586120" y="1624680"/>
            <a:ext cx="2704320" cy="81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6379920" y="3333240"/>
            <a:ext cx="3199680" cy="70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"/>
          <p:cNvSpPr/>
          <p:nvPr/>
        </p:nvSpPr>
        <p:spPr>
          <a:xfrm>
            <a:off x="8587080" y="1899000"/>
            <a:ext cx="3377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Ожидаем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4"/>
          <a:stretch/>
        </p:blipFill>
        <p:spPr>
          <a:xfrm>
            <a:off x="3985920" y="4375440"/>
            <a:ext cx="8124120" cy="22060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611280" y="1624680"/>
            <a:ext cx="33883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Теперь можно и арендовать транспорт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158760" y="2490480"/>
            <a:ext cx="6104880" cy="321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6677280" y="1547640"/>
            <a:ext cx="4590360" cy="134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6588000" y="3429000"/>
            <a:ext cx="5047560" cy="24663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32720" y="1713960"/>
            <a:ext cx="52441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Выбрали пользователя, теперь нужно выбрать транспорт для аренды и место старта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525960" y="2609280"/>
            <a:ext cx="4266360" cy="1132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432720" y="4167360"/>
            <a:ext cx="4942800" cy="18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6012720" y="1498320"/>
            <a:ext cx="3513960" cy="117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4"/>
          <a:stretch/>
        </p:blipFill>
        <p:spPr>
          <a:xfrm>
            <a:off x="5804280" y="2778120"/>
            <a:ext cx="4199760" cy="218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5"/>
          <a:stretch/>
        </p:blipFill>
        <p:spPr>
          <a:xfrm>
            <a:off x="6290640" y="5034600"/>
            <a:ext cx="3590280" cy="89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6"/>
          <a:stretch/>
        </p:blipFill>
        <p:spPr>
          <a:xfrm>
            <a:off x="8614800" y="5999400"/>
            <a:ext cx="307584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432720" y="6283800"/>
            <a:ext cx="812916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Если все правильно выбрано и есть доступ к серверу, то все загрузится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Жизненный цикл аренды: от выбора </a:t>
            </a: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до отчета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432720" y="1713960"/>
            <a:ext cx="52574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Думаю теперь можно завершить аренду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922680" y="2510280"/>
            <a:ext cx="2552040" cy="31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595440" y="2996280"/>
            <a:ext cx="3542760" cy="126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" descr=""/>
          <p:cNvPicPr/>
          <p:nvPr/>
        </p:nvPicPr>
        <p:blipFill>
          <a:blip r:embed="rId3"/>
          <a:stretch/>
        </p:blipFill>
        <p:spPr>
          <a:xfrm>
            <a:off x="149760" y="4357800"/>
            <a:ext cx="5993280" cy="230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4"/>
          <a:stretch/>
        </p:blipFill>
        <p:spPr>
          <a:xfrm>
            <a:off x="7024680" y="1515960"/>
            <a:ext cx="3152160" cy="76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6399720" y="2500920"/>
            <a:ext cx="4533120" cy="176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6399720" y="4504680"/>
            <a:ext cx="2790000" cy="65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7"/>
          <a:stretch/>
        </p:blipFill>
        <p:spPr>
          <a:xfrm>
            <a:off x="8666640" y="5234400"/>
            <a:ext cx="3285360" cy="55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" descr=""/>
          <p:cNvPicPr/>
          <p:nvPr/>
        </p:nvPicPr>
        <p:blipFill>
          <a:blip r:embed="rId8"/>
          <a:stretch/>
        </p:blipFill>
        <p:spPr>
          <a:xfrm>
            <a:off x="6399720" y="5855760"/>
            <a:ext cx="3083400" cy="886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почту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305400" y="1335240"/>
            <a:ext cx="5178240" cy="103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неверный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cvc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код или номер карты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992160" y="2639160"/>
            <a:ext cx="3933000" cy="103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685800" y="3886200"/>
            <a:ext cx="4266360" cy="84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5289480" y="2448000"/>
            <a:ext cx="6615360" cy="98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0" name="Content Placeholder 3"/>
          <p:cNvSpPr/>
          <p:nvPr/>
        </p:nvSpPr>
        <p:spPr>
          <a:xfrm>
            <a:off x="6008040" y="3424320"/>
            <a:ext cx="5178240" cy="127224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ввести неверную дату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5394240" y="3990240"/>
            <a:ext cx="6814800" cy="51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5"/>
          <a:stretch/>
        </p:blipFill>
        <p:spPr>
          <a:xfrm>
            <a:off x="158040" y="4800600"/>
            <a:ext cx="4871160" cy="199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6"/>
          <a:stretch/>
        </p:blipFill>
        <p:spPr>
          <a:xfrm>
            <a:off x="6058440" y="4594320"/>
            <a:ext cx="5486400" cy="22143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входа на сервер с рандомным паролем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Попытка обхода сервера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Успешно заходит, но....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357120" y="2651040"/>
            <a:ext cx="5485680" cy="105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/>
          <a:stretch/>
        </p:blipFill>
        <p:spPr>
          <a:xfrm>
            <a:off x="6528600" y="2162880"/>
            <a:ext cx="2666160" cy="109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3"/>
          <a:stretch/>
        </p:blipFill>
        <p:spPr>
          <a:xfrm>
            <a:off x="5618880" y="4663440"/>
            <a:ext cx="5152320" cy="11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4"/>
          <a:stretch/>
        </p:blipFill>
        <p:spPr>
          <a:xfrm>
            <a:off x="787680" y="5886360"/>
            <a:ext cx="4066560" cy="904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619776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1800" y="216720"/>
            <a:ext cx="12192840" cy="642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" descr=""/>
          <p:cNvPicPr/>
          <p:nvPr/>
        </p:nvPicPr>
        <p:blipFill>
          <a:blip r:embed="rId2"/>
          <a:stretch/>
        </p:blipFill>
        <p:spPr>
          <a:xfrm>
            <a:off x="4343400" y="4114800"/>
            <a:ext cx="7332480" cy="146880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Введение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99200" y="1600200"/>
            <a:ext cx="10576440" cy="452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Актуальность: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Растущий спрос на экологичную городскую мобильность требует от операторов аренды высокой операционной эффективности.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Проблема: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Ручное управление парком, арендами и платежами становится узким местом для роста, ведущим к ошибкам и потерям.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 проекта: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Разработать высокопроизводительное программное ядро, которое возьмет на себя весь цикл жизни бизнеса — от учета транспорта до анализа прибыли.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cover dir="l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108338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Главная проблема, во время создания всего проекта, это слишком проработанные анимации на каждом действии. Они отнимали очень много времени, чтобы проверить все, а также слишком много подменю в еще одном подменю, которое находится в меню, из-за этого уходило целое вечность на написание кода на каждую часть.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55696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Еще одна проблема, это дырявый демон 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dhcpcd.service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, который я так и не успел настроить на компе, где открыта база данных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Из-за чего постоянно нужно было править константы, чтобы сервер работал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6706440" y="1566720"/>
            <a:ext cx="4179960" cy="467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1003680" y="5197320"/>
            <a:ext cx="5180760" cy="10468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/>
          </p:nvPr>
        </p:nvSpPr>
        <p:spPr>
          <a:xfrm>
            <a:off x="291600" y="1328760"/>
            <a:ext cx="641340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Просто гиганский код, на отладку которого ушло примерно 3 дня, по 6-8 часов.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Хотя в конце было удалено около копи-паста строчек и распределены по функция и классам (с полиморфизмом</a:t>
            </a:r>
            <a:r>
              <a:rPr b="0" lang="en-US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для сокращения)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Проблемы или вызов самому себе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7534440" y="1609560"/>
            <a:ext cx="1447200" cy="72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2"/>
          <a:stretch/>
        </p:blipFill>
        <p:spPr>
          <a:xfrm>
            <a:off x="7343640" y="2505240"/>
            <a:ext cx="4199760" cy="163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3"/>
          <a:stretch/>
        </p:blipFill>
        <p:spPr>
          <a:xfrm>
            <a:off x="7881840" y="5429160"/>
            <a:ext cx="3590280" cy="110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7" name="" descr=""/>
          <p:cNvPicPr/>
          <p:nvPr/>
        </p:nvPicPr>
        <p:blipFill>
          <a:blip r:embed="rId4"/>
          <a:stretch/>
        </p:blipFill>
        <p:spPr>
          <a:xfrm>
            <a:off x="7343640" y="4334040"/>
            <a:ext cx="1828080" cy="87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5"/>
          <a:stretch/>
        </p:blipFill>
        <p:spPr>
          <a:xfrm>
            <a:off x="9772560" y="4334040"/>
            <a:ext cx="1389960" cy="66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6"/>
          <a:stretch/>
        </p:blipFill>
        <p:spPr>
          <a:xfrm>
            <a:off x="639000" y="4943520"/>
            <a:ext cx="5733360" cy="15901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"/>
                <a:ea typeface="Arial"/>
              </a:rPr>
              <a:t>Вывод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-239040" y="-27720"/>
            <a:ext cx="13257360" cy="703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228600" y="981000"/>
            <a:ext cx="5943240" cy="5190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Цель достигнута: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Была создана не просто программа, а рабочий инструмент для бизнеса - производительный, надежный и готовый к использованию.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Технологическое превосходство: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Выбор Dapper полностью оправдал себя. Система демонстрирует скорость сырого SQL и удобство ORM, без лишних накладных расходов.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Полный цикл автоматизации: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От регистрации пользователя до финального отчета — все ключевые процессы аренды теперь эффективно автоматизированы.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858000" y="142920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Главные результаты: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 не учебный проект. Это - готовое ядро масштабируемой бизнес-системы, доказавшее свою стабильность и производительность в реальных сценариях.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Этот проект научил меня пользоваться sqlconecction и dapper. Как правильно связывать C# с MI SQL, и подключаться удаленно к базе, через тот же C#.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4766040" y="211680"/>
            <a:ext cx="33728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lt1"/>
                </a:solidFill>
                <a:effectLst/>
                <a:uFillTx/>
                <a:latin typeface="Comic Sans MS"/>
                <a:ea typeface="Comic Sans MS"/>
              </a:rPr>
              <a:t>Итоги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402920" y="148680"/>
            <a:ext cx="9524160" cy="63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Технологический стэк: Почему Dapper?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5880" y="1611360"/>
            <a:ext cx="6814800" cy="78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Примеры применения </a:t>
            </a:r>
            <a:r>
              <a:rPr b="1" lang="en-US" sz="24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239040" y="1137600"/>
            <a:ext cx="4948920" cy="4884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Dapper — не полноценный ORM, а легковесный и высокопроизводительный маппер.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Ключевые преимущества для нашего проекта: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Производительность: Скорость, близкая к чистому ADO.NET. Критично для пиковых нагрузок (например, час-пик аренд).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Контроль: SQL не скрыт от разработчика. Мы пишем максимально эффективные запросы под конкретные задачи.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Безопасность: Полная поддержка параметризованных запросов, защита от SQL-инъекций "из коробки".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Легковесность: Минимум абстракций, простота интеграции и низкое потребление ресурсов.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5338440" y="2395080"/>
            <a:ext cx="6816600" cy="164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348120" y="6126120"/>
            <a:ext cx="11589120" cy="549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cover dir="l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Что мы строим и как?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232560" y="1347120"/>
            <a:ext cx="11769480" cy="5306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Цель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Разработка высокопроизводительного и масштабируемого ПО для автоматизации сервиса аренды на стеке .NET и Dapper.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Задачи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Анализ: Определить функциональные и нефункциональные требования.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Проектирование БД: Создать нормализованную реляционную модель.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Backend: Реализовать слой доступа к данным на Dapper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 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используя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C#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Frontend: Разработать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CLI (</a:t>
            </a: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в идеале </a:t>
            </a:r>
            <a:r>
              <a:rPr b="0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gui)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Тестирование: Провести тестирование слоя данных.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med">
    <p:cover dir="l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/>
          </p:nvPr>
        </p:nvSpPr>
        <p:spPr>
          <a:xfrm>
            <a:off x="258840" y="892800"/>
            <a:ext cx="5178600" cy="5862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Пользователь (Users)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клиента: Имя, Фамилия, Почта.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Финансы: Внутренний "Кошелек" для привязки банковской карты.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Транспорт (Vehicles)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Идентификация: Уникальный QR-код.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Тип (велосипед/самокат = разная цена), Статус (свободен/арендован/на обслуживании).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Аренда (Rentals)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Ядро системы: Фиксирует всю сессию аренды.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Данные: Кто, что, когда начал, когда завершил, где припарковал.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title"/>
          </p:nvPr>
        </p:nvSpPr>
        <p:spPr>
          <a:xfrm>
            <a:off x="801720" y="4644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Основные сущности в базе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5668200" y="952560"/>
            <a:ext cx="5669280" cy="344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5262840" y="4559760"/>
            <a:ext cx="6724080" cy="196632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87680" y="27468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1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259920" y="2239560"/>
            <a:ext cx="4006080" cy="3515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Проблема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Данные не должны повторяться. Это приводит к ошибкам и неконсистентности.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5389920" y="2341440"/>
            <a:ext cx="592812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Устранены повторяющиеся группы (например, только один статус у транспорта).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4644360" y="3249360"/>
            <a:ext cx="7289280" cy="235476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</a:t>
            </a:r>
            <a:r>
              <a:rPr b="1" lang="en-US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2NF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627480" y="1368000"/>
            <a:ext cx="10858320" cy="19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Зона парковки в таблице “Rentals” была вынесена в таблицу “Зона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парковки”, где достаточно расписаны точные координаты транспорта и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его примерный адрес.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Кошелек в таблице “Users” был вынесен в отдельную таблицу “Кошелек”,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где полные данные о карте были разнесены по разным колонкам для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1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лучшего их чтения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541080" y="3686400"/>
            <a:ext cx="11081520" cy="26398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87680" y="2250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Нормализация в 3NF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>
            <a:off x="1943280" y="2161800"/>
            <a:ext cx="8278200" cy="7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Comic Sans MS"/>
                <a:ea typeface="Comic Sans MS"/>
              </a:rPr>
              <a:t>Нет зависимостей между неключевыми полями (цена за минуту вынесена в отдельную таблицу VehicleTypes).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182520" y="3736440"/>
            <a:ext cx="11798640" cy="242820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/>
          </p:nvPr>
        </p:nvSpPr>
        <p:spPr>
          <a:xfrm>
            <a:off x="815400" y="1595520"/>
            <a:ext cx="5178240" cy="4514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343080" indent="-343080" defTabSz="914400">
              <a:lnSpc>
                <a:spcPct val="100000"/>
              </a:lnSpc>
              <a:buClr>
                <a:srgbClr val="28374a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Как тут можно видеть, ядро системы — это таблица Rentals, которая связывает Users и Vehicles. Все справочники (VehicleTypes, Statuses) вынесены отдельно, что и является результатом нормализации. Связи 'один ко многим' показаны здесь стрелками.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title"/>
          </p:nvPr>
        </p:nvSpPr>
        <p:spPr>
          <a:xfrm>
            <a:off x="787680" y="185400"/>
            <a:ext cx="1058796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omic Sans MS"/>
                <a:ea typeface="Comic Sans MS"/>
              </a:rPr>
              <a:t>ER-диаграмма системы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6564240" y="1328400"/>
            <a:ext cx="4990320" cy="5161680"/>
          </a:xfrm>
          <a:prstGeom prst="rect">
            <a:avLst/>
          </a:prstGeom>
          <a:noFill/>
          <a:ln w="0">
            <a:noFill/>
          </a:ln>
        </p:spPr>
      </p:pic>
    </p:spTree>
  </p:cSld>
  <p:transition spd="med">
    <p:cover dir="lu"/>
  </p:transition>
</p:sld>
</file>

<file path=ppt/theme/theme1.xml><?xml version="1.0" encoding="utf-8"?>
<a:theme xmlns:a="http://schemas.openxmlformats.org/drawingml/2006/main" xmlns:r="http://schemas.openxmlformats.org/officeDocument/2006/relationships" name="Official">
  <a:themeElements>
    <a:clrScheme name="Official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lassic 2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Application>LibreOffice/25.8.2.1$Linux_X86_64 LibreOffice_project/580$Build-1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2025-10-24T08:55:46Z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23</vt:i4>
  </property>
  <property fmtid="{D5CDD505-2E9C-101B-9397-08002B2CF9AE}" pid="4" name="PresentationFormat">
    <vt:lpwstr>On-screen Show (4:3)</vt:lpwstr>
  </property>
  <property fmtid="{D5CDD505-2E9C-101B-9397-08002B2CF9AE}" pid="5" name="Slides">
    <vt:i4>23</vt:i4>
  </property>
</Properties>
</file>